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"/>
  </p:notesMasterIdLst>
  <p:sldIdLst>
    <p:sldId id="256" r:id="rId2"/>
    <p:sldId id="258" r:id="rId3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798A"/>
    <a:srgbClr val="6D95A6"/>
    <a:srgbClr val="634E38"/>
    <a:srgbClr val="996633"/>
    <a:srgbClr val="DEEBF7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6" autoAdjust="0"/>
  </p:normalViewPr>
  <p:slideViewPr>
    <p:cSldViewPr snapToGrid="0" showGuides="1">
      <p:cViewPr varScale="1">
        <p:scale>
          <a:sx n="80" d="100"/>
          <a:sy n="80" d="100"/>
        </p:scale>
        <p:origin x="3066" y="96"/>
      </p:cViewPr>
      <p:guideLst>
        <p:guide orient="horz" pos="309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ABC8D-C158-4693-9CEB-3A198E81C357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3300" y="1252538"/>
            <a:ext cx="23415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1D057-9C49-4C98-ADC8-86C9E9C95A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013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1D057-9C49-4C98-ADC8-86C9E9C95A2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881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88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4624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686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5190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552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8389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6776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19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417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4359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346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D4FB7-7FF9-43A8-A3A3-879D47637F18}" type="datetimeFigureOut">
              <a:rPr lang="fr-FR" smtClean="0"/>
              <a:t>09/07/2026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FC602-7516-4901-B124-14FAE6753E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814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AF9ABD56-8E01-4321-96B7-97AAD1A35E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187176"/>
              </p:ext>
            </p:extLst>
          </p:nvPr>
        </p:nvGraphicFramePr>
        <p:xfrm>
          <a:off x="-18000" y="6367730"/>
          <a:ext cx="6857998" cy="342948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890199">
                  <a:extLst>
                    <a:ext uri="{9D8B030D-6E8A-4147-A177-3AD203B41FA5}">
                      <a16:colId xmlns:a16="http://schemas.microsoft.com/office/drawing/2014/main" val="2324514903"/>
                    </a:ext>
                  </a:extLst>
                </a:gridCol>
                <a:gridCol w="1164289">
                  <a:extLst>
                    <a:ext uri="{9D8B030D-6E8A-4147-A177-3AD203B41FA5}">
                      <a16:colId xmlns:a16="http://schemas.microsoft.com/office/drawing/2014/main" val="928756466"/>
                    </a:ext>
                  </a:extLst>
                </a:gridCol>
                <a:gridCol w="1089714">
                  <a:extLst>
                    <a:ext uri="{9D8B030D-6E8A-4147-A177-3AD203B41FA5}">
                      <a16:colId xmlns:a16="http://schemas.microsoft.com/office/drawing/2014/main" val="3095925860"/>
                    </a:ext>
                  </a:extLst>
                </a:gridCol>
                <a:gridCol w="1094873">
                  <a:extLst>
                    <a:ext uri="{9D8B030D-6E8A-4147-A177-3AD203B41FA5}">
                      <a16:colId xmlns:a16="http://schemas.microsoft.com/office/drawing/2014/main" val="1718600104"/>
                    </a:ext>
                  </a:extLst>
                </a:gridCol>
                <a:gridCol w="846413">
                  <a:extLst>
                    <a:ext uri="{9D8B030D-6E8A-4147-A177-3AD203B41FA5}">
                      <a16:colId xmlns:a16="http://schemas.microsoft.com/office/drawing/2014/main" val="1005785225"/>
                    </a:ext>
                  </a:extLst>
                </a:gridCol>
                <a:gridCol w="904340">
                  <a:extLst>
                    <a:ext uri="{9D8B030D-6E8A-4147-A177-3AD203B41FA5}">
                      <a16:colId xmlns:a16="http://schemas.microsoft.com/office/drawing/2014/main" val="505897491"/>
                    </a:ext>
                  </a:extLst>
                </a:gridCol>
                <a:gridCol w="868170">
                  <a:extLst>
                    <a:ext uri="{9D8B030D-6E8A-4147-A177-3AD203B41FA5}">
                      <a16:colId xmlns:a16="http://schemas.microsoft.com/office/drawing/2014/main" val="1424246624"/>
                    </a:ext>
                  </a:extLst>
                </a:gridCol>
              </a:tblGrid>
              <a:tr h="256598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Lundi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Mardi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Mercredi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Jeudi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Vendredi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Sam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Dimanche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539572"/>
                  </a:ext>
                </a:extLst>
              </a:tr>
              <a:tr h="754697">
                <a:tc>
                  <a:txBody>
                    <a:bodyPr/>
                    <a:lstStyle/>
                    <a:p>
                      <a:pPr algn="ctr"/>
                      <a:r>
                        <a:rPr lang="fr-FR" sz="1100" b="1" i="0" dirty="0">
                          <a:solidFill>
                            <a:srgbClr val="6D95A6"/>
                          </a:solidFill>
                          <a:latin typeface="+mn-lt"/>
                        </a:rPr>
                        <a:t>10h30</a:t>
                      </a:r>
                    </a:p>
                    <a:p>
                      <a:pPr algn="ctr"/>
                      <a:r>
                        <a:rPr lang="fr-FR" sz="1100" b="1" i="0" dirty="0">
                          <a:solidFill>
                            <a:srgbClr val="634E38"/>
                          </a:solidFill>
                          <a:latin typeface="+mn-lt"/>
                        </a:rPr>
                        <a:t>Y</a:t>
                      </a:r>
                      <a:r>
                        <a:rPr lang="fr-FR" sz="1100" b="1" i="0">
                          <a:solidFill>
                            <a:srgbClr val="634E38"/>
                          </a:solidFill>
                          <a:latin typeface="+mn-lt"/>
                        </a:rPr>
                        <a:t>oga</a:t>
                      </a:r>
                      <a:endParaRPr lang="fr-FR" sz="1100" b="1" i="0" dirty="0">
                        <a:solidFill>
                          <a:srgbClr val="634E38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4E38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D95A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10h30 </a:t>
                      </a: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Aquagym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Relaxation Sophrologie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i="0" dirty="0">
                        <a:solidFill>
                          <a:srgbClr val="634E38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D95A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i="0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10h30</a:t>
                      </a:r>
                    </a:p>
                    <a:p>
                      <a:pPr algn="ctr"/>
                      <a:r>
                        <a:rPr lang="fr-FR" sz="1100" b="1" i="0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Aquagym</a:t>
                      </a: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312256"/>
                  </a:ext>
                </a:extLst>
              </a:tr>
              <a:tr h="920729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n-lt"/>
                        </a:rPr>
                        <a:t>15h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n-lt"/>
                        </a:rPr>
                        <a:t>Tournoi 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n-lt"/>
                        </a:rPr>
                        <a:t>de switch</a:t>
                      </a: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n-lt"/>
                        </a:rPr>
                        <a:t>15h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n-lt"/>
                        </a:rPr>
                        <a:t>Atelier travaux manuels</a:t>
                      </a:r>
                      <a:endParaRPr lang="fr-FR" sz="135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rgbClr val="6D95A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Dès 15h</a:t>
                      </a:r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Tournoi football</a:t>
                      </a:r>
                    </a:p>
                    <a:p>
                      <a:pPr algn="ctr"/>
                      <a:endParaRPr lang="fr-FR" sz="1100" b="0" dirty="0"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n-lt"/>
                        </a:rPr>
                        <a:t>15h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n-lt"/>
                        </a:rPr>
                        <a:t>Tournoi de ping-pong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6D95A6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n-lt"/>
                        </a:rPr>
                        <a:t>14h30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dirty="0">
                          <a:solidFill>
                            <a:srgbClr val="634E38"/>
                          </a:solidFill>
                          <a:latin typeface="+mn-lt"/>
                        </a:rPr>
                        <a:t>Concours de boules enfants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930933"/>
                  </a:ext>
                </a:extLst>
              </a:tr>
              <a:tr h="716755"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chemeClr val="accent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D95A6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Dès 18h30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AD4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Friterie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634E38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Dès 17h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chemeClr val="accent6"/>
                          </a:solidFill>
                          <a:latin typeface="+mn-lt"/>
                          <a:ea typeface="+mn-ea"/>
                          <a:cs typeface="+mn-cs"/>
                        </a:rPr>
                        <a:t>Pizzas</a:t>
                      </a:r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492449"/>
                  </a:ext>
                </a:extLst>
              </a:tr>
              <a:tr h="754697"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20h45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Cinéma famille</a:t>
                      </a:r>
                    </a:p>
                    <a:p>
                      <a:pPr algn="ctr"/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20h30-21h30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Nocturne Piscine</a:t>
                      </a:r>
                    </a:p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6D95A6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634E38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79700"/>
                  </a:ext>
                </a:extLst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-18000" y="494615"/>
            <a:ext cx="6876000" cy="64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1">
              <a:solidFill>
                <a:srgbClr val="99CC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" y="12073"/>
            <a:ext cx="6858000" cy="498319"/>
          </a:xfrm>
          <a:prstGeom prst="rect">
            <a:avLst/>
          </a:prstGeom>
          <a:solidFill>
            <a:srgbClr val="6D95A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801"/>
          </a:p>
        </p:txBody>
      </p:sp>
      <p:sp>
        <p:nvSpPr>
          <p:cNvPr id="4" name="ZoneTexte 3"/>
          <p:cNvSpPr txBox="1"/>
          <p:nvPr/>
        </p:nvSpPr>
        <p:spPr>
          <a:xfrm>
            <a:off x="-36001" y="-71917"/>
            <a:ext cx="6857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Nos animations en Juillet 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072278"/>
              </p:ext>
            </p:extLst>
          </p:nvPr>
        </p:nvGraphicFramePr>
        <p:xfrm>
          <a:off x="24271" y="259836"/>
          <a:ext cx="6894001" cy="584537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08337">
                  <a:extLst>
                    <a:ext uri="{9D8B030D-6E8A-4147-A177-3AD203B41FA5}">
                      <a16:colId xmlns:a16="http://schemas.microsoft.com/office/drawing/2014/main" val="644515965"/>
                    </a:ext>
                  </a:extLst>
                </a:gridCol>
                <a:gridCol w="2599780">
                  <a:extLst>
                    <a:ext uri="{9D8B030D-6E8A-4147-A177-3AD203B41FA5}">
                      <a16:colId xmlns:a16="http://schemas.microsoft.com/office/drawing/2014/main" val="20233898"/>
                    </a:ext>
                  </a:extLst>
                </a:gridCol>
                <a:gridCol w="1850954">
                  <a:extLst>
                    <a:ext uri="{9D8B030D-6E8A-4147-A177-3AD203B41FA5}">
                      <a16:colId xmlns:a16="http://schemas.microsoft.com/office/drawing/2014/main" val="870044183"/>
                    </a:ext>
                  </a:extLst>
                </a:gridCol>
                <a:gridCol w="1534930">
                  <a:extLst>
                    <a:ext uri="{9D8B030D-6E8A-4147-A177-3AD203B41FA5}">
                      <a16:colId xmlns:a16="http://schemas.microsoft.com/office/drawing/2014/main" val="2024359805"/>
                    </a:ext>
                  </a:extLst>
                </a:gridCol>
              </a:tblGrid>
              <a:tr h="255092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Date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Animations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Horaires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latin typeface="+mj-lt"/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4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24398"/>
                  </a:ext>
                </a:extLst>
              </a:tr>
              <a:tr h="25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09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Grand parcours  gonflable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10h-18h</a:t>
                      </a:r>
                    </a:p>
                  </a:txBody>
                  <a:tcPr marL="44450" marR="44450" marT="0" marB="0" anchor="ctr"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</a:rPr>
                        <a:t>Cour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830896"/>
                  </a:ext>
                </a:extLst>
              </a:tr>
              <a:tr h="255092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Jeudi 09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Spectacle  pirate</a:t>
                      </a:r>
                    </a:p>
                  </a:txBody>
                  <a:tcPr marL="44450" marR="44450" marT="0" marB="0" anchor="ctr"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21h</a:t>
                      </a:r>
                    </a:p>
                  </a:txBody>
                  <a:tcPr marL="44450" marR="44450" marT="0" marB="0" anchor="ctr"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673937"/>
                  </a:ext>
                </a:extLst>
              </a:tr>
              <a:tr h="42015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Dimanche 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Animation drones soccer</a:t>
                      </a:r>
                    </a:p>
                  </a:txBody>
                  <a:tcPr marL="44450" marR="44450" marT="0" marB="0" anchor="ctr"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16h-19h </a:t>
                      </a:r>
                    </a:p>
                  </a:txBody>
                  <a:tcPr marL="44450" marR="44450" marT="0" marB="0" anchor="ctr"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Tennis</a:t>
                      </a:r>
                      <a:endParaRPr lang="fr-FR" sz="1100" b="1" kern="1200" dirty="0">
                        <a:solidFill>
                          <a:srgbClr val="54798A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fr-FR" sz="1100" b="1" dirty="0">
                        <a:solidFill>
                          <a:srgbClr val="54798A"/>
                        </a:solidFill>
                        <a:latin typeface="+mn-lt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6D95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78891211"/>
                  </a:ext>
                </a:extLst>
              </a:tr>
              <a:tr h="42015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13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Atelier clowns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Déambulation  clowns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15h-17h</a:t>
                      </a:r>
                      <a:endParaRPr lang="fr-FR" sz="1400" b="1" kern="1200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18h30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Salle d’animation</a:t>
                      </a:r>
                      <a:endParaRPr lang="fr-FR" sz="1100" b="1" dirty="0">
                        <a:solidFill>
                          <a:srgbClr val="54798A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54798A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Camping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29477133"/>
                  </a:ext>
                </a:extLst>
              </a:tr>
              <a:tr h="9003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Mardi 14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Concours de Boules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1" kern="1200" dirty="0">
                          <a:solidFill>
                            <a:srgbClr val="634E3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à partir de 15 ans – 20 équipes max</a:t>
                      </a:r>
                      <a:r>
                        <a:rPr lang="fr-FR" sz="1200" b="0" kern="1200" dirty="0">
                          <a:solidFill>
                            <a:srgbClr val="634E3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.</a:t>
                      </a:r>
                      <a:endParaRPr lang="fr-FR" sz="1200" b="1" kern="1200" dirty="0">
                        <a:solidFill>
                          <a:srgbClr val="634E38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dirty="0">
                          <a:solidFill>
                            <a:srgbClr val="634E3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Phase de poules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rgbClr val="634E3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Quart  / Demi / Petite finale / Finale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Inscription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la veille à 18h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10h -13h / 14h30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200" b="1" kern="1200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N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</a:rPr>
                        <a:t>Cour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9061019"/>
                  </a:ext>
                </a:extLst>
              </a:tr>
              <a:tr h="25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Mercredi 15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Spectacle danse (</a:t>
                      </a: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20mn)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18h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</a:rPr>
                        <a:t>Cour ou salle 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43852440"/>
                  </a:ext>
                </a:extLst>
              </a:tr>
              <a:tr h="3601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16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Atelier magie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Spectacle magie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15h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47889253"/>
                  </a:ext>
                </a:extLst>
              </a:tr>
              <a:tr h="4201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Samedi 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Dimanche 19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Apéro concert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Yoga du rire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18h-20h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16h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Cour ou salle</a:t>
                      </a:r>
                      <a:endParaRPr lang="fr-FR" sz="1100" b="1" dirty="0">
                        <a:solidFill>
                          <a:srgbClr val="54798A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  <a:cs typeface="Calibri" panose="020F0502020204030204" pitchFamily="34" charset="0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56114805"/>
                  </a:ext>
                </a:extLst>
              </a:tr>
              <a:tr h="25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20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Soirée guinguette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51972668"/>
                  </a:ext>
                </a:extLst>
              </a:tr>
              <a:tr h="2550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23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Fun </a:t>
                      </a:r>
                      <a:r>
                        <a:rPr lang="fr-FR" sz="1200" b="1" kern="1200" dirty="0" err="1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archery</a:t>
                      </a: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 game - tir à l’arc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16h-19h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54798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Cour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88334991"/>
                  </a:ext>
                </a:extLst>
              </a:tr>
              <a:tr h="585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Samedi 25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Apéro concert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634E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18H-20H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4798A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Cour ou</a:t>
                      </a:r>
                      <a:endParaRPr lang="fr-FR" sz="1100" b="1" dirty="0">
                        <a:solidFill>
                          <a:srgbClr val="54798A"/>
                        </a:solidFill>
                        <a:latin typeface="+mn-lt"/>
                      </a:endParaRP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n-lt"/>
                          <a:cs typeface="Calibri" panose="020F0502020204030204" pitchFamily="34" charset="0"/>
                        </a:rPr>
                        <a:t>Salle d’animation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54798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347830000"/>
                  </a:ext>
                </a:extLst>
              </a:tr>
              <a:tr h="42015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27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Spectacle imitateur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634E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Salle d’animation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54798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220692139"/>
                  </a:ext>
                </a:extLst>
              </a:tr>
              <a:tr h="42015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Parcours gonflable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634E38"/>
                        </a:solidFill>
                        <a:effectLst/>
                        <a:latin typeface="Calibri Light" panose="020F0302020204030204" pitchFamily="34" charset="0"/>
                        <a:ea typeface="Times New Roman" panose="02020603050405020304" pitchFamily="18" charset="0"/>
                        <a:cs typeface="Calibri Light" panose="020F030202020403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10h-18h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4798A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Cour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dirty="0">
                        <a:solidFill>
                          <a:srgbClr val="54798A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570256169"/>
                  </a:ext>
                </a:extLst>
              </a:tr>
              <a:tr h="28274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Vendredi 31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Petit Spectacle 15 mn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18h30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54798A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Cour ou salle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03950039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5310B308-671D-4D13-849F-42FE7658E964}"/>
              </a:ext>
            </a:extLst>
          </p:cNvPr>
          <p:cNvSpPr txBox="1"/>
          <p:nvPr/>
        </p:nvSpPr>
        <p:spPr>
          <a:xfrm>
            <a:off x="-78273" y="9601539"/>
            <a:ext cx="699654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634E38"/>
                </a:solidFill>
                <a:latin typeface="Bradley Hand ITC" panose="03070402050302030203" pitchFamily="66" charset="0"/>
              </a:rPr>
              <a:t>Les animations, dates et horaires sont susceptibles d’être modifiés. Se référer à l’affichage du jour.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51F08D3-1E89-4A12-8897-CCF0E6FE2B89}"/>
              </a:ext>
            </a:extLst>
          </p:cNvPr>
          <p:cNvGrpSpPr/>
          <p:nvPr/>
        </p:nvGrpSpPr>
        <p:grpSpPr>
          <a:xfrm>
            <a:off x="-10176343" y="4999216"/>
            <a:ext cx="16192132" cy="1391220"/>
            <a:chOff x="-9000" y="6384257"/>
            <a:chExt cx="42748137" cy="1228586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6DF60A2-429B-4852-96F7-0C8C627B9920}"/>
                </a:ext>
              </a:extLst>
            </p:cNvPr>
            <p:cNvSpPr/>
            <p:nvPr/>
          </p:nvSpPr>
          <p:spPr>
            <a:xfrm>
              <a:off x="29906466" y="7328595"/>
              <a:ext cx="12832671" cy="284248"/>
            </a:xfrm>
            <a:prstGeom prst="roundRect">
              <a:avLst/>
            </a:prstGeom>
            <a:solidFill>
              <a:srgbClr val="6D95A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23">
                <a:defRPr/>
              </a:pPr>
              <a:r>
                <a:rPr lang="fr-FR" sz="1801" b="1" kern="0" dirty="0">
                  <a:solidFill>
                    <a:prstClr val="white"/>
                  </a:solidFill>
                  <a:latin typeface="Bradley Hand ITC" panose="03070402050302030203" pitchFamily="66" charset="0"/>
                </a:rPr>
                <a:t>Et toutes les semaines à partir du 4 juillet…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D17613B-6ADB-4369-AB8E-E2FEEBAEB567}"/>
                </a:ext>
              </a:extLst>
            </p:cNvPr>
            <p:cNvSpPr/>
            <p:nvPr/>
          </p:nvSpPr>
          <p:spPr>
            <a:xfrm>
              <a:off x="-9000" y="6384257"/>
              <a:ext cx="6876000" cy="64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01">
                <a:solidFill>
                  <a:srgbClr val="99CC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765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" y="12073"/>
            <a:ext cx="6858000" cy="498319"/>
          </a:xfrm>
          <a:prstGeom prst="rect">
            <a:avLst/>
          </a:prstGeom>
          <a:solidFill>
            <a:srgbClr val="6D95A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801"/>
          </a:p>
        </p:txBody>
      </p:sp>
      <p:sp>
        <p:nvSpPr>
          <p:cNvPr id="4" name="ZoneTexte 3"/>
          <p:cNvSpPr txBox="1"/>
          <p:nvPr/>
        </p:nvSpPr>
        <p:spPr>
          <a:xfrm>
            <a:off x="-444136" y="-27454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b="1" dirty="0">
                <a:solidFill>
                  <a:schemeClr val="bg1"/>
                </a:solidFill>
                <a:latin typeface="Bradley Hand ITC" panose="03070402050302030203" pitchFamily="66" charset="0"/>
              </a:rPr>
              <a:t>Nos animations en Août</a:t>
            </a:r>
          </a:p>
        </p:txBody>
      </p:sp>
      <p:sp>
        <p:nvSpPr>
          <p:cNvPr id="26" name="Rectangle 25"/>
          <p:cNvSpPr/>
          <p:nvPr/>
        </p:nvSpPr>
        <p:spPr>
          <a:xfrm>
            <a:off x="-15641" y="467427"/>
            <a:ext cx="6876000" cy="64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1">
              <a:solidFill>
                <a:srgbClr val="99CCFF"/>
              </a:solidFill>
            </a:endParaRPr>
          </a:p>
        </p:txBody>
      </p:sp>
      <p:sp>
        <p:nvSpPr>
          <p:cNvPr id="9" name="Rectangle : coins arrondis 8"/>
          <p:cNvSpPr/>
          <p:nvPr/>
        </p:nvSpPr>
        <p:spPr>
          <a:xfrm>
            <a:off x="0" y="5928902"/>
            <a:ext cx="2550695" cy="413356"/>
          </a:xfrm>
          <a:prstGeom prst="roundRect">
            <a:avLst/>
          </a:prstGeom>
          <a:solidFill>
            <a:srgbClr val="6D95A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23">
              <a:defRPr/>
            </a:pPr>
            <a:r>
              <a:rPr lang="fr-FR" sz="1801" b="1" kern="0" dirty="0">
                <a:solidFill>
                  <a:prstClr val="white"/>
                </a:solidFill>
                <a:latin typeface="Bradley Hand ITC" panose="03070402050302030203" pitchFamily="66" charset="0"/>
              </a:rPr>
              <a:t>Et toutes les semaines…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3DF0EBB-8D7B-4394-B9FB-3F7738BA91CD}"/>
              </a:ext>
            </a:extLst>
          </p:cNvPr>
          <p:cNvSpPr txBox="1"/>
          <p:nvPr/>
        </p:nvSpPr>
        <p:spPr>
          <a:xfrm>
            <a:off x="-69273" y="9617074"/>
            <a:ext cx="699654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300" b="1" dirty="0">
                <a:solidFill>
                  <a:srgbClr val="634E38"/>
                </a:solidFill>
                <a:latin typeface="Bradley Hand ITC" panose="03070402050302030203" pitchFamily="66" charset="0"/>
              </a:rPr>
              <a:t>Les animations, dates et horaires sont susceptibles d’être modifiés. Se référer à l’affichage du jour.</a:t>
            </a: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355773"/>
              </p:ext>
            </p:extLst>
          </p:nvPr>
        </p:nvGraphicFramePr>
        <p:xfrm>
          <a:off x="0" y="320566"/>
          <a:ext cx="6857998" cy="538832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73919">
                  <a:extLst>
                    <a:ext uri="{9D8B030D-6E8A-4147-A177-3AD203B41FA5}">
                      <a16:colId xmlns:a16="http://schemas.microsoft.com/office/drawing/2014/main" val="644515965"/>
                    </a:ext>
                  </a:extLst>
                </a:gridCol>
                <a:gridCol w="2507279">
                  <a:extLst>
                    <a:ext uri="{9D8B030D-6E8A-4147-A177-3AD203B41FA5}">
                      <a16:colId xmlns:a16="http://schemas.microsoft.com/office/drawing/2014/main" val="20233898"/>
                    </a:ext>
                  </a:extLst>
                </a:gridCol>
                <a:gridCol w="1983315">
                  <a:extLst>
                    <a:ext uri="{9D8B030D-6E8A-4147-A177-3AD203B41FA5}">
                      <a16:colId xmlns:a16="http://schemas.microsoft.com/office/drawing/2014/main" val="870044183"/>
                    </a:ext>
                  </a:extLst>
                </a:gridCol>
                <a:gridCol w="1393485">
                  <a:extLst>
                    <a:ext uri="{9D8B030D-6E8A-4147-A177-3AD203B41FA5}">
                      <a16:colId xmlns:a16="http://schemas.microsoft.com/office/drawing/2014/main" val="2024359805"/>
                    </a:ext>
                  </a:extLst>
                </a:gridCol>
              </a:tblGrid>
              <a:tr h="290534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Date</a:t>
                      </a:r>
                    </a:p>
                  </a:txBody>
                  <a:tcPr marT="45721" marB="45721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Animations</a:t>
                      </a:r>
                    </a:p>
                  </a:txBody>
                  <a:tcPr marT="45721" marB="45721" anchor="ctr">
                    <a:lnL>
                      <a:noFill/>
                    </a:lnL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Horaires</a:t>
                      </a:r>
                    </a:p>
                  </a:txBody>
                  <a:tcPr marT="45721" marB="45721" anchor="ctr"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latin typeface="+mj-lt"/>
                        </a:rPr>
                        <a:t>Rendez-vous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34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124398"/>
                  </a:ext>
                </a:extLst>
              </a:tr>
              <a:tr h="690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Dimanche 2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noFill/>
                      <a:prstDash val="solid"/>
                      <a:miter lim="800000"/>
                    </a:lnT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Repas dansant  animée par Christelle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Cochon grillé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Calibri Light" panose="020F0302020204030204" pitchFamily="34" charset="0"/>
                        </a:rPr>
                        <a:t>Apéro plat dessert vin café 22 €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13h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Réservation avant  le 27/07     Paiement à la commande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Salle d’animation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0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4E38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81128755"/>
                  </a:ext>
                </a:extLst>
              </a:tr>
              <a:tr h="23734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3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Soirée quizz blind test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Salle d’animation</a:t>
                      </a:r>
                      <a:endParaRPr lang="fr-FR" sz="1050" b="1" dirty="0">
                        <a:solidFill>
                          <a:srgbClr val="54798A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487756064"/>
                  </a:ext>
                </a:extLst>
              </a:tr>
              <a:tr h="34523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Mercredi 5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Jeux traditionnels picards en bois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17h-20h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Cour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892117701"/>
                  </a:ext>
                </a:extLst>
              </a:tr>
              <a:tr h="388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6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Spectacle </a:t>
                      </a:r>
                      <a:r>
                        <a:rPr kumimoji="0" lang="fr-FR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comedy</a:t>
                      </a: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 club stand up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4E38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kern="1200" dirty="0">
                          <a:solidFill>
                            <a:srgbClr val="54798A"/>
                          </a:solidFill>
                          <a:latin typeface="+mn-lt"/>
                          <a:ea typeface="+mn-ea"/>
                          <a:cs typeface="+mn-cs"/>
                        </a:rPr>
                        <a:t>Salle d’animation</a:t>
                      </a:r>
                    </a:p>
                    <a:p>
                      <a:pPr algn="ctr"/>
                      <a:endParaRPr lang="fr-FR" sz="1050" b="1" dirty="0">
                        <a:solidFill>
                          <a:srgbClr val="54798A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03001532"/>
                  </a:ext>
                </a:extLst>
              </a:tr>
              <a:tr h="2373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Dimanche 9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Concours de boules côte picarde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13h30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Camping côte picarde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769669208"/>
                  </a:ext>
                </a:extLst>
              </a:tr>
              <a:tr h="2373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10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Spectacle années 90’s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4260042505"/>
                  </a:ext>
                </a:extLst>
              </a:tr>
              <a:tr h="38838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13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Bumperball</a:t>
                      </a: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4E38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16-19h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54798A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Tennis</a:t>
                      </a:r>
                    </a:p>
                    <a:p>
                      <a:pPr algn="ctr"/>
                      <a:endParaRPr lang="fr-FR" sz="1050" b="1" dirty="0">
                        <a:solidFill>
                          <a:srgbClr val="54798A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313267683"/>
                  </a:ext>
                </a:extLst>
              </a:tr>
              <a:tr h="8630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Dimanche 16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Concours de Boules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0" i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à partir de 15 ans – 20 équipes max</a:t>
                      </a:r>
                      <a:r>
                        <a:rPr lang="fr-FR" sz="1200" b="0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. </a:t>
                      </a:r>
                      <a:r>
                        <a:rPr lang="fr-FR" sz="1200" b="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Phase de poules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Quart / Demi / Petite finale / Finale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Inscription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la veille à 18h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Times New Roman" panose="02020603050405020304" pitchFamily="18" charset="0"/>
                          <a:cs typeface="+mn-cs"/>
                        </a:rPr>
                        <a:t>10h -13h / 14h30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Cour</a:t>
                      </a:r>
                    </a:p>
                    <a:p>
                      <a:pPr algn="ctr"/>
                      <a:endParaRPr lang="fr-FR" sz="1050" b="1" dirty="0">
                        <a:solidFill>
                          <a:srgbClr val="54798A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78891211"/>
                  </a:ext>
                </a:extLst>
              </a:tr>
              <a:tr h="34523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17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Balades à dos d’ânes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17h30-19h30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Cour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09061019"/>
                  </a:ext>
                </a:extLst>
              </a:tr>
              <a:tr h="3452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Lundi 17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Soirée </a:t>
                      </a:r>
                      <a:r>
                        <a:rPr lang="fr-FR" sz="1200" b="1" dirty="0" err="1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karaoke</a:t>
                      </a:r>
                      <a:endParaRPr lang="fr-FR" sz="1200" b="1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0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21h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584873308"/>
                  </a:ext>
                </a:extLst>
              </a:tr>
              <a:tr h="34523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Jeudi 20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Tir à l’arc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b="1" kern="1200" dirty="0">
                        <a:solidFill>
                          <a:srgbClr val="634E38"/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16h-19h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200" b="1" dirty="0">
                        <a:solidFill>
                          <a:srgbClr val="54798A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Cour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205221336"/>
                  </a:ext>
                </a:extLst>
              </a:tr>
              <a:tr h="388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Vendredi 21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kern="1200" dirty="0">
                          <a:solidFill>
                            <a:srgbClr val="634E38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  <a:cs typeface="+mn-cs"/>
                        </a:rPr>
                        <a:t>Apéro concert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200" b="1" dirty="0">
                          <a:solidFill>
                            <a:srgbClr val="54798A"/>
                          </a:solidFill>
                          <a:effectLst/>
                          <a:latin typeface="+mj-lt"/>
                          <a:ea typeface="Times New Roman" panose="02020603050405020304" pitchFamily="18" charset="0"/>
                        </a:rPr>
                        <a:t>18h-20h</a:t>
                      </a:r>
                    </a:p>
                  </a:txBody>
                  <a:tcPr marL="44450" marR="44450" marT="0" marB="0" anchor="ctr"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Cour ou </a:t>
                      </a:r>
                    </a:p>
                    <a:p>
                      <a:pPr algn="ctr"/>
                      <a:r>
                        <a:rPr lang="fr-FR" sz="1050" b="1" dirty="0">
                          <a:solidFill>
                            <a:srgbClr val="54798A"/>
                          </a:solidFill>
                          <a:latin typeface="+mj-lt"/>
                        </a:rPr>
                        <a:t>Salle d’animation</a:t>
                      </a:r>
                    </a:p>
                  </a:txBody>
                  <a:tcPr marT="45721" marB="45721" anchor="ctr">
                    <a:lnR w="12700" cap="flat" cmpd="sng" algn="ctr">
                      <a:solidFill>
                        <a:srgbClr val="634E3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724730838"/>
                  </a:ext>
                </a:extLst>
              </a:tr>
            </a:tbl>
          </a:graphicData>
        </a:graphic>
      </p:graphicFrame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9ABD56-8E01-4321-96B7-97AAD1A35E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061395"/>
              </p:ext>
            </p:extLst>
          </p:nvPr>
        </p:nvGraphicFramePr>
        <p:xfrm>
          <a:off x="0" y="6342258"/>
          <a:ext cx="6873644" cy="325726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034716">
                  <a:extLst>
                    <a:ext uri="{9D8B030D-6E8A-4147-A177-3AD203B41FA5}">
                      <a16:colId xmlns:a16="http://schemas.microsoft.com/office/drawing/2014/main" val="2324514903"/>
                    </a:ext>
                  </a:extLst>
                </a:gridCol>
                <a:gridCol w="1335505">
                  <a:extLst>
                    <a:ext uri="{9D8B030D-6E8A-4147-A177-3AD203B41FA5}">
                      <a16:colId xmlns:a16="http://schemas.microsoft.com/office/drawing/2014/main" val="928756466"/>
                    </a:ext>
                  </a:extLst>
                </a:gridCol>
                <a:gridCol w="1069075">
                  <a:extLst>
                    <a:ext uri="{9D8B030D-6E8A-4147-A177-3AD203B41FA5}">
                      <a16:colId xmlns:a16="http://schemas.microsoft.com/office/drawing/2014/main" val="3095925860"/>
                    </a:ext>
                  </a:extLst>
                </a:gridCol>
                <a:gridCol w="1184446">
                  <a:extLst>
                    <a:ext uri="{9D8B030D-6E8A-4147-A177-3AD203B41FA5}">
                      <a16:colId xmlns:a16="http://schemas.microsoft.com/office/drawing/2014/main" val="1718600104"/>
                    </a:ext>
                  </a:extLst>
                </a:gridCol>
                <a:gridCol w="754374">
                  <a:extLst>
                    <a:ext uri="{9D8B030D-6E8A-4147-A177-3AD203B41FA5}">
                      <a16:colId xmlns:a16="http://schemas.microsoft.com/office/drawing/2014/main" val="1005785225"/>
                    </a:ext>
                  </a:extLst>
                </a:gridCol>
                <a:gridCol w="643861">
                  <a:extLst>
                    <a:ext uri="{9D8B030D-6E8A-4147-A177-3AD203B41FA5}">
                      <a16:colId xmlns:a16="http://schemas.microsoft.com/office/drawing/2014/main" val="505897491"/>
                    </a:ext>
                  </a:extLst>
                </a:gridCol>
                <a:gridCol w="851667">
                  <a:extLst>
                    <a:ext uri="{9D8B030D-6E8A-4147-A177-3AD203B41FA5}">
                      <a16:colId xmlns:a16="http://schemas.microsoft.com/office/drawing/2014/main" val="1424246624"/>
                    </a:ext>
                  </a:extLst>
                </a:gridCol>
              </a:tblGrid>
              <a:tr h="221715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Lundi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Mardi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Mercredi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Jeudi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Vendredi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Sam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latin typeface="+mj-lt"/>
                        </a:rPr>
                        <a:t>Dimanche</a:t>
                      </a:r>
                    </a:p>
                  </a:txBody>
                  <a:tcPr marT="45721" marB="45721" anchor="ctr">
                    <a:lnB w="6350" cap="flat" cmpd="sng" algn="ctr">
                      <a:noFill/>
                      <a:prstDash val="solid"/>
                      <a:miter lim="800000"/>
                    </a:lnB>
                    <a:solidFill>
                      <a:srgbClr val="634E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539572"/>
                  </a:ext>
                </a:extLst>
              </a:tr>
              <a:tr h="795563">
                <a:tc>
                  <a:txBody>
                    <a:bodyPr/>
                    <a:lstStyle/>
                    <a:p>
                      <a:pPr algn="ctr"/>
                      <a:r>
                        <a:rPr lang="fr-FR" sz="1100" b="1" i="0" dirty="0">
                          <a:solidFill>
                            <a:srgbClr val="54798A"/>
                          </a:solidFill>
                          <a:latin typeface="+mj-lt"/>
                        </a:rPr>
                        <a:t>10h30</a:t>
                      </a:r>
                    </a:p>
                    <a:p>
                      <a:pPr algn="ctr"/>
                      <a:r>
                        <a:rPr lang="fr-FR" sz="1100" b="1" i="0" dirty="0">
                          <a:solidFill>
                            <a:srgbClr val="634E38"/>
                          </a:solidFill>
                          <a:latin typeface="+mj-lt"/>
                        </a:rPr>
                        <a:t>Y</a:t>
                      </a:r>
                      <a:r>
                        <a:rPr lang="fr-FR" sz="1100" b="1" i="0">
                          <a:solidFill>
                            <a:srgbClr val="634E38"/>
                          </a:solidFill>
                          <a:latin typeface="+mj-lt"/>
                        </a:rPr>
                        <a:t>oga</a:t>
                      </a:r>
                      <a:endParaRPr lang="fr-FR" sz="1100" b="1" i="0" dirty="0">
                        <a:solidFill>
                          <a:srgbClr val="634E38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34E38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D95A6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10h30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634E38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Aquagym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lt"/>
                        </a:rPr>
                        <a:t>10h30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dirty="0">
                          <a:solidFill>
                            <a:srgbClr val="634E38"/>
                          </a:solidFill>
                          <a:latin typeface="+mj-lt"/>
                        </a:rPr>
                        <a:t>Relaxation Sophrologie sauf le 13 (yoga du rire)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D95A6"/>
                        </a:solidFill>
                        <a:effectLst/>
                        <a:uLnTx/>
                        <a:uFillTx/>
                        <a:latin typeface="Calibri Light" panose="020F0302020204030204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i="0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10h30</a:t>
                      </a:r>
                    </a:p>
                    <a:p>
                      <a:pPr algn="ctr"/>
                      <a:r>
                        <a:rPr lang="fr-FR" sz="1100" b="1" i="0" kern="1200" dirty="0">
                          <a:solidFill>
                            <a:srgbClr val="634E38"/>
                          </a:solidFill>
                          <a:latin typeface="+mj-lt"/>
                          <a:ea typeface="+mn-ea"/>
                          <a:cs typeface="+mn-cs"/>
                        </a:rPr>
                        <a:t>Aquagym</a:t>
                      </a: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312256"/>
                  </a:ext>
                </a:extLst>
              </a:tr>
              <a:tr h="795563"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j-lt"/>
                        </a:rPr>
                        <a:t>15h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j-lt"/>
                        </a:rPr>
                        <a:t>Tournoi 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j-lt"/>
                        </a:rPr>
                        <a:t>de Switch</a:t>
                      </a: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j-lt"/>
                        </a:rPr>
                        <a:t>15h</a:t>
                      </a:r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j-lt"/>
                        </a:rPr>
                        <a:t>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j-lt"/>
                        </a:rPr>
                        <a:t>Atelier travaux manuels</a:t>
                      </a:r>
                    </a:p>
                    <a:p>
                      <a:pPr algn="ctr"/>
                      <a:endParaRPr lang="fr-FR" sz="1100" b="1" dirty="0">
                        <a:solidFill>
                          <a:srgbClr val="634E38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rgbClr val="6D95A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15h</a:t>
                      </a:r>
                      <a:r>
                        <a:rPr lang="fr-FR" sz="1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Tournoi football</a:t>
                      </a:r>
                    </a:p>
                    <a:p>
                      <a:pPr algn="ctr"/>
                      <a:endParaRPr lang="fr-FR" sz="1100" b="0" dirty="0"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j-lt"/>
                        </a:rPr>
                        <a:t>15h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j-lt"/>
                        </a:rPr>
                        <a:t>Tournoi 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34E38"/>
                          </a:solidFill>
                          <a:latin typeface="+mj-lt"/>
                        </a:rPr>
                        <a:t>de ping-pong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6D95A6"/>
                        </a:solidFill>
                        <a:latin typeface="+mj-lt"/>
                      </a:endParaRPr>
                    </a:p>
                    <a:p>
                      <a:pPr algn="ctr"/>
                      <a:r>
                        <a:rPr lang="fr-FR" sz="1100" b="1" dirty="0">
                          <a:solidFill>
                            <a:srgbClr val="6D95A6"/>
                          </a:solidFill>
                          <a:latin typeface="+mj-lt"/>
                        </a:rPr>
                        <a:t>14h30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b="1" i="0" dirty="0">
                          <a:solidFill>
                            <a:srgbClr val="634E38"/>
                          </a:solidFill>
                          <a:latin typeface="+mj-lt"/>
                        </a:rPr>
                        <a:t>Concours de boules enfants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chemeClr val="accent6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8930933"/>
                  </a:ext>
                </a:extLst>
              </a:tr>
              <a:tr h="544537"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b="1" kern="1200" dirty="0">
                        <a:solidFill>
                          <a:srgbClr val="6D95A6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54798A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Dès 18h30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70AD47"/>
                          </a:solidFill>
                          <a:effectLst/>
                          <a:uLnTx/>
                          <a:uFillTx/>
                          <a:latin typeface="Calibri Light" panose="020F0302020204030204"/>
                          <a:ea typeface="+mn-ea"/>
                          <a:cs typeface="+mn-cs"/>
                        </a:rPr>
                        <a:t>Friterie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634E38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dirty="0">
                          <a:solidFill>
                            <a:srgbClr val="54798A"/>
                          </a:solidFill>
                          <a:latin typeface="+mj-lt"/>
                        </a:rPr>
                        <a:t>Dès 17h</a:t>
                      </a:r>
                    </a:p>
                    <a:p>
                      <a:pPr algn="ctr"/>
                      <a:r>
                        <a:rPr lang="fr-FR" sz="1100" b="1" dirty="0">
                          <a:solidFill>
                            <a:schemeClr val="accent6"/>
                          </a:solidFill>
                          <a:latin typeface="+mj-lt"/>
                        </a:rPr>
                        <a:t>Pizzas</a:t>
                      </a: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rgbClr val="634E38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492449"/>
                  </a:ext>
                </a:extLst>
              </a:tr>
              <a:tr h="544537">
                <a:tc>
                  <a:txBody>
                    <a:bodyPr/>
                    <a:lstStyle/>
                    <a:p>
                      <a:pPr algn="ctr"/>
                      <a:endParaRPr lang="fr-FR" sz="1100" b="1" kern="1200" dirty="0">
                        <a:solidFill>
                          <a:srgbClr val="634E3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20h45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Cinéma famille</a:t>
                      </a:r>
                    </a:p>
                    <a:p>
                      <a:pPr algn="ctr"/>
                      <a:endParaRPr lang="fr-FR" sz="1100" b="1" kern="1200" dirty="0">
                        <a:solidFill>
                          <a:srgbClr val="634E38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b="1" kern="1200" dirty="0">
                          <a:solidFill>
                            <a:srgbClr val="6D95A6"/>
                          </a:solidFill>
                          <a:latin typeface="+mn-lt"/>
                          <a:ea typeface="+mn-ea"/>
                          <a:cs typeface="+mn-cs"/>
                        </a:rPr>
                        <a:t>20h30 -21h30</a:t>
                      </a:r>
                    </a:p>
                    <a:p>
                      <a:pPr algn="ctr"/>
                      <a:r>
                        <a:rPr lang="fr-FR" sz="1100" b="1" kern="1200" dirty="0">
                          <a:solidFill>
                            <a:srgbClr val="634E38"/>
                          </a:solidFill>
                          <a:latin typeface="+mn-lt"/>
                          <a:ea typeface="+mn-ea"/>
                          <a:cs typeface="+mn-cs"/>
                        </a:rPr>
                        <a:t>Nocturne Piscine</a:t>
                      </a:r>
                      <a:endParaRPr lang="fr-FR" sz="1100" b="1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chemeClr val="accent6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634E38"/>
                        </a:solidFill>
                        <a:latin typeface="+mj-lt"/>
                      </a:endParaRPr>
                    </a:p>
                  </a:txBody>
                  <a:tcPr marT="45721" marB="45721" anchor="ctr">
                    <a:lnL>
                      <a:noFill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79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84415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190419</TotalTime>
  <Words>478</Words>
  <Application>Microsoft Office PowerPoint</Application>
  <PresentationFormat>Format A4 (210 x 297 mm)</PresentationFormat>
  <Paragraphs>214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Bradley Hand ITC</vt:lpstr>
      <vt:lpstr>Calibri</vt:lpstr>
      <vt:lpstr>Calibri Light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LEROUX PASCALE</dc:creator>
  <cp:lastModifiedBy>LEROUX PASCALE</cp:lastModifiedBy>
  <cp:revision>391</cp:revision>
  <cp:lastPrinted>2026-07-21T15:43:12Z</cp:lastPrinted>
  <dcterms:created xsi:type="dcterms:W3CDTF">2017-06-15T14:13:24Z</dcterms:created>
  <dcterms:modified xsi:type="dcterms:W3CDTF">2026-07-21T15:44:04Z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1261936845</vt:i4>
  </property>
  <property fmtid="{D5CDD505-2E9C-101B-9397-08002B2CF9AE}" pid="3" name="_NewReviewCycle">
    <vt:lpwstr/>
  </property>
  <property fmtid="{D5CDD505-2E9C-101B-9397-08002B2CF9AE}" pid="4" name="_EmailSubject">
    <vt:lpwstr>calendrier à jour</vt:lpwstr>
  </property>
  <property fmtid="{D5CDD505-2E9C-101B-9397-08002B2CF9AE}" pid="5" name="_AuthorEmail">
    <vt:lpwstr>Marie.LEROUX@ca-briepicardie.fr</vt:lpwstr>
  </property>
  <property fmtid="{D5CDD505-2E9C-101B-9397-08002B2CF9AE}" pid="6" name="_AuthorEmailDisplayName">
    <vt:lpwstr>LEROUX Marie</vt:lpwstr>
  </property>
</Properties>
</file>